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383" r:id="rId2"/>
    <p:sldId id="372" r:id="rId3"/>
    <p:sldId id="373" r:id="rId4"/>
    <p:sldId id="374" r:id="rId5"/>
    <p:sldId id="375" r:id="rId6"/>
    <p:sldId id="376" r:id="rId7"/>
    <p:sldId id="377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58" autoAdjust="0"/>
    <p:restoredTop sz="94708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71D69BC-2959-4008-AB2E-FF39229B5A75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5BBCAD-8FD6-4A0C-8E34-C582BD8BCB5F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531485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216142-DCF9-4921-A374-30500945C048}" type="datetimeFigureOut">
              <a:rPr lang="ar-IQ" smtClean="0"/>
              <a:pPr/>
              <a:t>4/27/1439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en-US" smtClean="0"/>
              <a:t>U.S. Army, water supply, table (3-1)</a:t>
            </a:r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8CD3F5-BE4F-414A-947A-2047FC5F3C54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7378126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1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96517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225315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42203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4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12352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5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239031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6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39513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8CD3F5-BE4F-414A-947A-2047FC5F3C54}" type="slidenum">
              <a:rPr lang="ar-IQ" smtClean="0"/>
              <a:pPr/>
              <a:t>7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91462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79CB-4A32-489D-9E30-DC906F0386C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94832-E2D4-4B8C-9272-644F2376F2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610CF-6900-4294-837A-B7E7B5EC38C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996E-76F6-428D-9D47-0F6E24D0AD96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47FE3-66C6-421B-B7CA-F88C5114C1E1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822B-56EA-4C08-A30E-0AEA9DCD979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6FE8-791A-44FE-B628-E82F3740B99E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CD18-ABAB-41FB-9736-C95D8A4EFE2A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AB257-57B6-4872-B0B2-F2FF93A2BCA9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BE465-493E-40CF-B0CE-E9F505567127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3F6E-074E-41AB-AF69-11906B4B4ED2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84F503-AE44-4CDC-A4C8-D73D43D1AA5B}" type="datetime8">
              <a:rPr lang="ar-IQ" smtClean="0"/>
              <a:t>كانون الثاني 14، 18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E2BAA9-41AF-4855-8021-8A5056376909}" type="slidenum">
              <a:rPr lang="ar-IQ" smtClean="0"/>
              <a:pPr/>
              <a:t>‹#›</a:t>
            </a:fld>
            <a:endParaRPr lang="ar-IQ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  <p:sndAc>
      <p:stSnd>
        <p:snd r:embed="rId13" name="arrow.wav"/>
      </p:stSnd>
    </p:sndAc>
  </p:transition>
  <p:hf hdr="0" ftr="0" dt="0"/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7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7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57390"/>
            <a:ext cx="7851648" cy="18288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FLUID MECHANICS</a:t>
            </a:r>
            <a:br>
              <a:rPr lang="en-US" b="1" i="1" dirty="0" smtClean="0"/>
            </a:br>
            <a:r>
              <a:rPr lang="en-US" sz="4900" i="1" dirty="0" smtClean="0"/>
              <a:t>CHAPTER</a:t>
            </a:r>
            <a:r>
              <a:rPr lang="en-US" sz="4900" b="1" i="1" dirty="0" smtClean="0"/>
              <a:t>- 4 </a:t>
            </a:r>
            <a:r>
              <a:rPr lang="en-US" sz="5300" b="1" i="1" dirty="0" smtClean="0"/>
              <a:t>/ </a:t>
            </a:r>
            <a:r>
              <a:rPr lang="en-US" sz="4400" i="1" dirty="0" smtClean="0"/>
              <a:t>FLUID Dynamic</a:t>
            </a:r>
            <a:endParaRPr lang="ar-IQ" dirty="0"/>
          </a:p>
        </p:txBody>
      </p:sp>
      <p:sp>
        <p:nvSpPr>
          <p:cNvPr id="6" name="Rectangle 5"/>
          <p:cNvSpPr/>
          <p:nvPr/>
        </p:nvSpPr>
        <p:spPr>
          <a:xfrm>
            <a:off x="39938" y="142852"/>
            <a:ext cx="42335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200" b="1" dirty="0" smtClean="0"/>
              <a:t>Al-Mansour University College</a:t>
            </a:r>
          </a:p>
          <a:p>
            <a:pPr algn="l"/>
            <a:r>
              <a:rPr lang="en-US" sz="2200" b="1" dirty="0" smtClean="0"/>
              <a:t>Civil Engineering Department</a:t>
            </a:r>
          </a:p>
          <a:p>
            <a:pPr algn="l"/>
            <a:r>
              <a:rPr lang="en-US" sz="2200" b="1" dirty="0" smtClean="0"/>
              <a:t>Second Year/ 2017-2018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109792" y="4484712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1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1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1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1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1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1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1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1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1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dirty="0" smtClean="0"/>
              <a:t>Ahmed Layth, R.E., M.S.</a:t>
            </a:r>
            <a:endParaRPr lang="ar-IQ" sz="3200" b="1" dirty="0"/>
          </a:p>
        </p:txBody>
      </p:sp>
      <p:sp>
        <p:nvSpPr>
          <p:cNvPr id="5" name="Rectangle 4"/>
          <p:cNvSpPr/>
          <p:nvPr/>
        </p:nvSpPr>
        <p:spPr>
          <a:xfrm>
            <a:off x="5436096" y="810021"/>
            <a:ext cx="3401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r-IQ" sz="2800" b="1" dirty="0">
                <a:solidFill>
                  <a:srgbClr val="FFFF00"/>
                </a:solidFill>
              </a:rPr>
              <a:t>الــمــحــاضــرة رقــم ( </a:t>
            </a:r>
            <a:r>
              <a:rPr lang="en-US" sz="2800" b="1" dirty="0" smtClean="0">
                <a:solidFill>
                  <a:srgbClr val="FFFF00"/>
                </a:solidFill>
              </a:rPr>
              <a:t>10</a:t>
            </a:r>
            <a:r>
              <a:rPr lang="ar-IQ" sz="2800" b="1" dirty="0" smtClean="0">
                <a:solidFill>
                  <a:srgbClr val="FFFF00"/>
                </a:solidFill>
              </a:rPr>
              <a:t> </a:t>
            </a:r>
            <a:r>
              <a:rPr lang="ar-IQ" sz="2800" b="1" dirty="0">
                <a:solidFill>
                  <a:srgbClr val="FFFF00"/>
                </a:solidFill>
              </a:rPr>
              <a:t>)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380536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4624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(25)</a:t>
            </a:r>
          </a:p>
          <a:p>
            <a:pPr algn="just" rtl="0"/>
            <a:r>
              <a:rPr lang="en-US" sz="2200" dirty="0" smtClean="0">
                <a:latin typeface="+mj-lt"/>
              </a:rPr>
              <a:t>A jet of water flowing freely in the atmosphere is deflected by a curved vane as shown below. If the water jet has a diameter of 1.5 inch and a velocity of 25.5 fps, what is the force required to hold the vane in place?</a:t>
            </a:r>
          </a:p>
          <a:p>
            <a:pPr algn="just" rtl="0"/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Sol:</a:t>
            </a:r>
            <a:endParaRPr lang="en-US" sz="2200" b="1" dirty="0">
              <a:solidFill>
                <a:srgbClr val="FF0000"/>
              </a:solidFill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r>
              <a:rPr lang="ar-IQ" sz="2200" dirty="0" smtClean="0">
                <a:latin typeface="+mj-lt"/>
              </a:rPr>
              <a:t> </a:t>
            </a:r>
            <a:endParaRPr lang="en-US" sz="2200" dirty="0" smtClean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ar-IQ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877" y="1628800"/>
            <a:ext cx="3526358" cy="220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34442"/>
            <a:ext cx="3343904" cy="245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7180056" y="3933056"/>
            <a:ext cx="27226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1" y="2478339"/>
            <a:ext cx="3496492" cy="50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50" y="1849322"/>
            <a:ext cx="4454356" cy="45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4" y="3054872"/>
            <a:ext cx="5127559" cy="5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90" y="3737595"/>
            <a:ext cx="3552963" cy="49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4" y="4639217"/>
            <a:ext cx="5127559" cy="5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35" y="5277183"/>
            <a:ext cx="4387903" cy="49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92" y="5920481"/>
            <a:ext cx="4001358" cy="6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826579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4624"/>
            <a:ext cx="892899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(2</a:t>
            </a:r>
            <a:r>
              <a:rPr lang="en-US" sz="2400" b="1" dirty="0">
                <a:latin typeface="+mj-lt"/>
              </a:rPr>
              <a:t>6</a:t>
            </a:r>
            <a:r>
              <a:rPr lang="en-US" sz="2400" b="1" dirty="0" smtClean="0">
                <a:latin typeface="+mj-lt"/>
              </a:rPr>
              <a:t>)</a:t>
            </a:r>
          </a:p>
          <a:p>
            <a:pPr algn="just" rtl="0"/>
            <a:r>
              <a:rPr lang="en-US" sz="2200" dirty="0" smtClean="0">
                <a:latin typeface="+mj-lt"/>
              </a:rPr>
              <a:t>Find the horizontal, vertical and resultant forces needed to support vane shown in Fig. below. If Q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80 </a:t>
            </a:r>
            <a:r>
              <a:rPr lang="en-US" sz="2200" dirty="0" err="1" smtClean="0">
                <a:latin typeface="+mj-lt"/>
              </a:rPr>
              <a:t>lps</a:t>
            </a:r>
            <a:r>
              <a:rPr lang="en-US" sz="2200" dirty="0" smtClean="0">
                <a:latin typeface="+mj-lt"/>
              </a:rPr>
              <a:t>, V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= 15 m/s, Q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= 0.4 Q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, A</a:t>
            </a:r>
            <a:r>
              <a:rPr lang="en-US" sz="2200" baseline="-25000" dirty="0" smtClean="0">
                <a:latin typeface="+mj-lt"/>
              </a:rPr>
              <a:t>2</a:t>
            </a:r>
            <a:r>
              <a:rPr lang="en-US" sz="2200" dirty="0" smtClean="0">
                <a:latin typeface="+mj-lt"/>
              </a:rPr>
              <a:t> = A</a:t>
            </a:r>
            <a:r>
              <a:rPr lang="en-US" sz="2200" baseline="-25000" dirty="0" smtClean="0">
                <a:latin typeface="+mj-lt"/>
              </a:rPr>
              <a:t>3</a:t>
            </a:r>
            <a:r>
              <a:rPr lang="en-US" sz="2200" dirty="0" smtClean="0">
                <a:latin typeface="+mj-lt"/>
              </a:rPr>
              <a:t> = 0.5 A</a:t>
            </a:r>
            <a:r>
              <a:rPr lang="en-US" sz="2200" baseline="-25000" dirty="0" smtClean="0">
                <a:latin typeface="+mj-lt"/>
              </a:rPr>
              <a:t>1</a:t>
            </a:r>
            <a:r>
              <a:rPr lang="en-US" sz="2200" dirty="0" smtClean="0">
                <a:latin typeface="+mj-lt"/>
              </a:rPr>
              <a:t> and  </a:t>
            </a:r>
            <a:r>
              <a:rPr lang="en-US" sz="2200" dirty="0" err="1" smtClean="0">
                <a:latin typeface="+mj-lt"/>
              </a:rPr>
              <a:t>SG</a:t>
            </a:r>
            <a:r>
              <a:rPr lang="en-US" sz="2200" baseline="-25000" dirty="0" err="1" smtClean="0">
                <a:latin typeface="+mj-lt"/>
              </a:rPr>
              <a:t>oil</a:t>
            </a:r>
            <a:r>
              <a:rPr lang="en-US" sz="2200" dirty="0" smtClean="0">
                <a:latin typeface="+mj-lt"/>
              </a:rPr>
              <a:t> = 0.8.</a:t>
            </a:r>
          </a:p>
          <a:p>
            <a:pPr algn="just" rtl="0"/>
            <a:r>
              <a:rPr lang="ar-IQ" sz="2200" dirty="0" smtClean="0">
                <a:latin typeface="+mj-lt"/>
              </a:rPr>
              <a:t> </a:t>
            </a:r>
            <a:endParaRPr lang="en-US" sz="2200" dirty="0" smtClean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ar-IQ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0" y="1879196"/>
            <a:ext cx="4392488" cy="2989963"/>
            <a:chOff x="0" y="0"/>
            <a:chExt cx="3466531" cy="1828801"/>
          </a:xfrm>
        </p:grpSpPr>
        <p:grpSp>
          <p:nvGrpSpPr>
            <p:cNvPr id="7" name="Group 6"/>
            <p:cNvGrpSpPr/>
            <p:nvPr/>
          </p:nvGrpSpPr>
          <p:grpSpPr>
            <a:xfrm>
              <a:off x="0" y="0"/>
              <a:ext cx="3466531" cy="1828801"/>
              <a:chOff x="0" y="0"/>
              <a:chExt cx="3466531" cy="182880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511791" y="238836"/>
                <a:ext cx="2646727" cy="1430811"/>
                <a:chOff x="0" y="0"/>
                <a:chExt cx="2646727" cy="1430811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272955" y="54591"/>
                  <a:ext cx="2373772" cy="1376220"/>
                  <a:chOff x="0" y="0"/>
                  <a:chExt cx="2373772" cy="1376220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450650" y="649775"/>
                    <a:ext cx="1923122" cy="726445"/>
                    <a:chOff x="-218082" y="-25591"/>
                    <a:chExt cx="1923122" cy="726445"/>
                  </a:xfrm>
                </p:grpSpPr>
                <p:grpSp>
                  <p:nvGrpSpPr>
                    <p:cNvPr id="27" name="Group 26"/>
                    <p:cNvGrpSpPr/>
                    <p:nvPr/>
                  </p:nvGrpSpPr>
                  <p:grpSpPr>
                    <a:xfrm>
                      <a:off x="-218082" y="-25591"/>
                      <a:ext cx="1923122" cy="726445"/>
                      <a:chOff x="-218082" y="-25591"/>
                      <a:chExt cx="1923122" cy="726445"/>
                    </a:xfrm>
                  </p:grpSpPr>
                  <p:sp>
                    <p:nvSpPr>
                      <p:cNvPr id="29" name="Rectangle 28"/>
                      <p:cNvSpPr/>
                      <p:nvPr/>
                    </p:nvSpPr>
                    <p:spPr>
                      <a:xfrm rot="3394126">
                        <a:off x="709375" y="-953048"/>
                        <a:ext cx="68208" cy="1923122"/>
                      </a:xfrm>
                      <a:prstGeom prst="rect">
                        <a:avLst/>
                      </a:prstGeom>
                      <a:pattFill prst="ltHorz">
                        <a:fgClr>
                          <a:schemeClr val="tx1"/>
                        </a:fgClr>
                        <a:bgClr>
                          <a:schemeClr val="bg1"/>
                        </a:bgClr>
                      </a:patt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1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  <p:cxnSp>
                    <p:nvCxnSpPr>
                      <p:cNvPr id="30" name="Straight Connector 29"/>
                      <p:cNvCxnSpPr/>
                      <p:nvPr/>
                    </p:nvCxnSpPr>
                    <p:spPr>
                      <a:xfrm>
                        <a:off x="156396" y="443679"/>
                        <a:ext cx="776328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1" name="Arc 30"/>
                      <p:cNvSpPr/>
                      <p:nvPr/>
                    </p:nvSpPr>
                    <p:spPr>
                      <a:xfrm>
                        <a:off x="80196" y="224604"/>
                        <a:ext cx="359410" cy="476250"/>
                      </a:xfrm>
                      <a:prstGeom prst="arc">
                        <a:avLst>
                          <a:gd name="adj1" fmla="val 18129550"/>
                          <a:gd name="adj2" fmla="val 21359767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1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28" name="Text Box 162"/>
                        <p:cNvSpPr txBox="1"/>
                        <p:nvPr/>
                      </p:nvSpPr>
                      <p:spPr>
                        <a:xfrm>
                          <a:off x="295275" y="209550"/>
                          <a:ext cx="866775" cy="276225"/>
                        </a:xfrm>
                        <a:prstGeom prst="rect">
                          <a:avLst/>
                        </a:prstGeom>
                        <a:noFill/>
                        <a:ln w="6350">
                          <a:noFill/>
                        </a:ln>
                      </p:spPr>
                      <p:txBody>
                        <a:bodyPr rot="0" spcFirstLastPara="0" vert="horz" wrap="square" lIns="91440" tIns="45720" rIns="91440" bIns="45720" numCol="1" spcCol="0" rtlCol="1" fromWordArt="0" anchor="t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l" rtl="0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𝜽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=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𝟑𝟎</m:t>
                                </m:r>
                                <m:r>
                                  <a:rPr lang="en-US" sz="1400" b="1" i="1">
                                    <a:effectLst/>
                                    <a:latin typeface="Cambria Math"/>
                                    <a:ea typeface="Calibri"/>
                                    <a:cs typeface="Arial"/>
                                  </a:rPr>
                                  <m:t>°</m:t>
                                </m:r>
                              </m:oMath>
                            </m:oMathPara>
                          </a14:m>
                          <a:endParaRPr lang="en-US" sz="1400" b="1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28" name="Text Box 162"/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295275" y="209550"/>
                          <a:ext cx="866775" cy="276225"/>
                        </a:xfrm>
                        <a:prstGeom prst="rect">
                          <a:avLst/>
                        </a:prstGeom>
                        <a:blipFill rotWithShape="1">
                          <a:blip r:embed="rId4"/>
                          <a:stretch>
                            <a:fillRect/>
                          </a:stretch>
                        </a:blipFill>
                        <a:ln w="6350"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0" y="0"/>
                    <a:ext cx="2053033" cy="1104627"/>
                    <a:chOff x="0" y="0"/>
                    <a:chExt cx="2053033" cy="1104627"/>
                  </a:xfrm>
                </p:grpSpPr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>
                      <a:off x="13100" y="393009"/>
                      <a:ext cx="1375208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flipV="1">
                      <a:off x="1519633" y="5240"/>
                      <a:ext cx="533400" cy="352425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0" y="560693"/>
                      <a:ext cx="1032556" cy="543934"/>
                      <a:chOff x="0" y="0"/>
                      <a:chExt cx="1032556" cy="543934"/>
                    </a:xfrm>
                  </p:grpSpPr>
                  <p:cxnSp>
                    <p:nvCxnSpPr>
                      <p:cNvPr id="24" name="Straight Connector 23"/>
                      <p:cNvCxnSpPr/>
                      <p:nvPr/>
                    </p:nvCxnSpPr>
                    <p:spPr>
                      <a:xfrm>
                        <a:off x="0" y="0"/>
                        <a:ext cx="880110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Straight Connector 24"/>
                      <p:cNvCxnSpPr/>
                      <p:nvPr/>
                    </p:nvCxnSpPr>
                    <p:spPr>
                      <a:xfrm flipV="1">
                        <a:off x="497811" y="220084"/>
                        <a:ext cx="486450" cy="32385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6" name="Arc 25"/>
                      <p:cNvSpPr/>
                      <p:nvPr/>
                    </p:nvSpPr>
                    <p:spPr>
                      <a:xfrm>
                        <a:off x="722676" y="1"/>
                        <a:ext cx="309880" cy="254144"/>
                      </a:xfrm>
                      <a:prstGeom prst="arc">
                        <a:avLst>
                          <a:gd name="adj1" fmla="val 16200000"/>
                          <a:gd name="adj2" fmla="val 2735383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ot="0" spcFirstLastPara="0" vert="horz" wrap="square" lIns="91440" tIns="45720" rIns="91440" bIns="45720" numCol="1" spcCol="0" rtlCol="1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3" name="Arc 22"/>
                    <p:cNvSpPr/>
                    <p:nvPr/>
                  </p:nvSpPr>
                  <p:spPr>
                    <a:xfrm>
                      <a:off x="1210466" y="0"/>
                      <a:ext cx="391795" cy="392430"/>
                    </a:xfrm>
                    <a:prstGeom prst="arc">
                      <a:avLst>
                        <a:gd name="adj1" fmla="val 3189804"/>
                        <a:gd name="adj2" fmla="val 5719189"/>
                      </a:avLst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1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0" y="0"/>
                  <a:ext cx="2565779" cy="1310185"/>
                  <a:chOff x="0" y="0"/>
                  <a:chExt cx="2565779" cy="1310185"/>
                </a:xfrm>
              </p:grpSpPr>
              <p:cxnSp>
                <p:nvCxnSpPr>
                  <p:cNvPr id="15" name="Straight Arrow Connector 14"/>
                  <p:cNvCxnSpPr/>
                  <p:nvPr/>
                </p:nvCxnSpPr>
                <p:spPr>
                  <a:xfrm>
                    <a:off x="0" y="545910"/>
                    <a:ext cx="464024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/>
                  <p:cNvCxnSpPr/>
                  <p:nvPr/>
                </p:nvCxnSpPr>
                <p:spPr>
                  <a:xfrm flipV="1">
                    <a:off x="2176818" y="0"/>
                    <a:ext cx="388961" cy="27295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 flipH="1">
                    <a:off x="661916" y="1125940"/>
                    <a:ext cx="250661" cy="184245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0" name="Text Box 188"/>
              <p:cNvSpPr txBox="1"/>
              <p:nvPr/>
            </p:nvSpPr>
            <p:spPr>
              <a:xfrm>
                <a:off x="0" y="532263"/>
                <a:ext cx="812042" cy="32072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rt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V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1</a:t>
                </a: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 , Q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1</a:t>
                </a: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 , A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1</a:t>
                </a:r>
                <a:endParaRPr lang="en-US" sz="1400" b="1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sp>
            <p:nvSpPr>
              <p:cNvPr id="11" name="Text Box 189"/>
              <p:cNvSpPr txBox="1"/>
              <p:nvPr/>
            </p:nvSpPr>
            <p:spPr>
              <a:xfrm>
                <a:off x="702859" y="1508078"/>
                <a:ext cx="749092" cy="32072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rt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V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3</a:t>
                </a: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 , Q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3</a:t>
                </a: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, A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3</a:t>
                </a:r>
                <a:endParaRPr lang="en-US" sz="1400" b="1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  <p:sp>
            <p:nvSpPr>
              <p:cNvPr id="12" name="Text Box 190"/>
              <p:cNvSpPr txBox="1"/>
              <p:nvPr/>
            </p:nvSpPr>
            <p:spPr>
              <a:xfrm>
                <a:off x="2722728" y="0"/>
                <a:ext cx="743803" cy="32072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rt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V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2</a:t>
                </a: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, Q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2</a:t>
                </a:r>
                <a:r>
                  <a:rPr lang="en-US" sz="1400" b="1" dirty="0">
                    <a:effectLst/>
                    <a:latin typeface="Calibri"/>
                    <a:ea typeface="Calibri"/>
                    <a:cs typeface="Arial"/>
                  </a:rPr>
                  <a:t>, A</a:t>
                </a:r>
                <a:r>
                  <a:rPr lang="en-US" sz="1400" b="1" baseline="-25000" dirty="0">
                    <a:effectLst/>
                    <a:latin typeface="Calibri"/>
                    <a:ea typeface="Calibri"/>
                    <a:cs typeface="Arial"/>
                  </a:rPr>
                  <a:t>2</a:t>
                </a:r>
                <a:endParaRPr lang="en-US" sz="1400" b="1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p:grpSp>
        <p:sp>
          <p:nvSpPr>
            <p:cNvPr id="8" name="Text Box 192"/>
            <p:cNvSpPr txBox="1"/>
            <p:nvPr/>
          </p:nvSpPr>
          <p:spPr>
            <a:xfrm>
              <a:off x="1201003" y="457200"/>
              <a:ext cx="731962" cy="266131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1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1" dirty="0">
                  <a:effectLst/>
                  <a:latin typeface="Calibri"/>
                  <a:ea typeface="Calibri"/>
                  <a:cs typeface="Arial"/>
                </a:rPr>
                <a:t>Oil jet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5520742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20621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(27)</a:t>
                </a:r>
                <a:endParaRPr lang="ar-IQ" sz="2400" b="1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Water jet strikes a vane as shown in the figure below. If 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𝜃</m:t>
                    </m:r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>
                        <a:latin typeface="Cambria Math"/>
                      </a:rPr>
                      <m:t>30</m:t>
                    </m:r>
                    <m:r>
                      <a:rPr lang="en-US" sz="2200">
                        <a:latin typeface="Cambria Math"/>
                      </a:rPr>
                      <m:t>°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, calculate the </a:t>
                </a:r>
                <a:r>
                  <a:rPr lang="en-US" sz="2200" dirty="0">
                    <a:latin typeface="+mj-lt"/>
                  </a:rPr>
                  <a:t>horizontal force F required to hold the vane</a:t>
                </a:r>
                <a:r>
                  <a:rPr lang="en-US" sz="2200" dirty="0" smtClean="0">
                    <a:latin typeface="+mj-lt"/>
                  </a:rPr>
                  <a:t>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(Ans.              )</a:t>
                </a:r>
                <a:endParaRPr lang="en-US" sz="2200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2062103"/>
              </a:xfrm>
              <a:prstGeom prst="rect">
                <a:avLst/>
              </a:prstGeom>
              <a:blipFill>
                <a:blip r:embed="rId4"/>
                <a:stretch>
                  <a:fillRect l="-1093" t="-2367" r="-956" b="-2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4544222" y="1772817"/>
            <a:ext cx="4305585" cy="1944215"/>
            <a:chOff x="0" y="28575"/>
            <a:chExt cx="2952750" cy="895350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142875"/>
              <a:ext cx="2952750" cy="781050"/>
              <a:chOff x="0" y="0"/>
              <a:chExt cx="2952750" cy="78105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0" y="0"/>
                <a:ext cx="2933700" cy="781050"/>
                <a:chOff x="0" y="0"/>
                <a:chExt cx="2933700" cy="781050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505075" cy="78105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cxnSp>
              <p:nvCxnSpPr>
                <p:cNvPr id="15" name="Straight Arrow Connector 14"/>
                <p:cNvCxnSpPr/>
                <p:nvPr/>
              </p:nvCxnSpPr>
              <p:spPr>
                <a:xfrm flipH="1">
                  <a:off x="2352675" y="428625"/>
                  <a:ext cx="58102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Text Box 154"/>
              <p:cNvSpPr txBox="1"/>
              <p:nvPr/>
            </p:nvSpPr>
            <p:spPr>
              <a:xfrm>
                <a:off x="2695575" y="276225"/>
                <a:ext cx="257175" cy="352425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chemeClr val="bg1"/>
                </a:solidFill>
              </a:ln>
            </p:spPr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rtl="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600" b="1" i="1" dirty="0">
                    <a:effectLst/>
                    <a:latin typeface="Times New Roman"/>
                    <a:ea typeface="Calibri"/>
                    <a:cs typeface="Arial"/>
                  </a:rPr>
                  <a:t>F</a:t>
                </a:r>
                <a:endParaRPr lang="en-US" sz="1200" b="1" dirty="0">
                  <a:effectLst/>
                  <a:latin typeface="Calibri"/>
                  <a:ea typeface="Calibri"/>
                  <a:cs typeface="Arial"/>
                </a:endParaRPr>
              </a:p>
            </p:txBody>
          </p:sp>
        </p:grpSp>
        <p:sp>
          <p:nvSpPr>
            <p:cNvPr id="11" name="Text Box 156"/>
            <p:cNvSpPr txBox="1"/>
            <p:nvPr/>
          </p:nvSpPr>
          <p:spPr>
            <a:xfrm>
              <a:off x="628650" y="28575"/>
              <a:ext cx="971550" cy="2857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bg1"/>
              </a:solidFill>
            </a:ln>
          </p:spPr>
          <p:txBody>
            <a:bodyPr rot="0" spcFirstLastPara="0" vert="horz" wrap="square" lIns="91440" tIns="45720" rIns="91440" bIns="45720" numCol="1" spcCol="0" rtlCol="1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rtl="0">
                <a:lnSpc>
                  <a:spcPct val="107000"/>
                </a:lnSpc>
                <a:spcAft>
                  <a:spcPts val="800"/>
                </a:spcAft>
              </a:pPr>
              <a:r>
                <a:rPr lang="en-US" sz="1600" b="1" i="1" dirty="0" err="1">
                  <a:effectLst/>
                  <a:latin typeface="Times New Roman"/>
                  <a:ea typeface="Calibri"/>
                  <a:cs typeface="Arial"/>
                </a:rPr>
                <a:t>V</a:t>
              </a:r>
              <a:r>
                <a:rPr lang="en-US" sz="1600" b="1" i="1" baseline="-25000" dirty="0" err="1">
                  <a:effectLst/>
                  <a:latin typeface="Times New Roman"/>
                  <a:ea typeface="Calibri"/>
                  <a:cs typeface="Arial"/>
                </a:rPr>
                <a:t>j</a:t>
              </a:r>
              <a:r>
                <a:rPr lang="en-US" sz="1600" b="1" i="1" dirty="0">
                  <a:effectLst/>
                  <a:latin typeface="Times New Roman"/>
                  <a:ea typeface="Calibri"/>
                  <a:cs typeface="Arial"/>
                </a:rPr>
                <a:t> </a:t>
              </a:r>
              <a:r>
                <a:rPr lang="en-US" sz="1600" b="1" dirty="0">
                  <a:effectLst/>
                  <a:latin typeface="Times New Roman"/>
                  <a:ea typeface="Calibri"/>
                  <a:cs typeface="Arial"/>
                </a:rPr>
                <a:t>= 10 m/s</a:t>
              </a:r>
              <a:endParaRPr lang="en-US" sz="1400" b="1" dirty="0">
                <a:effectLst/>
                <a:latin typeface="Calibri"/>
                <a:ea typeface="Calibri"/>
                <a:cs typeface="Arial"/>
              </a:endParaRPr>
            </a:p>
          </p:txBody>
        </p:sp>
      </p:grpSp>
      <p:sp>
        <p:nvSpPr>
          <p:cNvPr id="23" name="Arc 22"/>
          <p:cNvSpPr/>
          <p:nvPr/>
        </p:nvSpPr>
        <p:spPr>
          <a:xfrm rot="1624991">
            <a:off x="5114021" y="4824801"/>
            <a:ext cx="1728192" cy="2016224"/>
          </a:xfrm>
          <a:prstGeom prst="arc">
            <a:avLst>
              <a:gd name="adj1" fmla="val 15203475"/>
              <a:gd name="adj2" fmla="val 21038533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/>
          <p:nvPr/>
        </p:nvSpPr>
        <p:spPr>
          <a:xfrm rot="1103187">
            <a:off x="5300609" y="4589061"/>
            <a:ext cx="1905527" cy="2016224"/>
          </a:xfrm>
          <a:prstGeom prst="arc">
            <a:avLst>
              <a:gd name="adj1" fmla="val 14862651"/>
              <a:gd name="adj2" fmla="val 1266401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070225" y="5085184"/>
            <a:ext cx="81051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164288" y="5373216"/>
            <a:ext cx="7164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871616" y="5067637"/>
            <a:ext cx="9122" cy="7652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8017378" y="5067637"/>
            <a:ext cx="9122" cy="765276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838800" y="5800020"/>
            <a:ext cx="1877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40684" y="5085184"/>
            <a:ext cx="1877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154"/>
          <p:cNvSpPr txBox="1"/>
          <p:nvPr/>
        </p:nvSpPr>
        <p:spPr>
          <a:xfrm>
            <a:off x="8301453" y="4967980"/>
            <a:ext cx="375003" cy="765276"/>
          </a:xfrm>
          <a:prstGeom prst="rect">
            <a:avLst/>
          </a:prstGeom>
          <a:solidFill>
            <a:schemeClr val="lt1"/>
          </a:solidFill>
          <a:ln w="6350">
            <a:solidFill>
              <a:schemeClr val="bg1"/>
            </a:solidFill>
          </a:ln>
        </p:spPr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rtl="0">
              <a:lnSpc>
                <a:spcPct val="107000"/>
              </a:lnSpc>
              <a:spcAft>
                <a:spcPts val="800"/>
              </a:spcAft>
            </a:pPr>
            <a:r>
              <a:rPr lang="en-US" sz="1600" b="1" i="1" dirty="0">
                <a:effectLst/>
                <a:latin typeface="Times New Roman"/>
                <a:ea typeface="Calibri"/>
                <a:cs typeface="Arial"/>
              </a:rPr>
              <a:t>F</a:t>
            </a:r>
            <a:endParaRPr lang="en-US" sz="1200" b="1" dirty="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8028384" y="5301208"/>
            <a:ext cx="847228" cy="0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799729" y="4365104"/>
            <a:ext cx="628255" cy="25131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3781777" y="4827576"/>
            <a:ext cx="646207" cy="139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3775385" y="4365104"/>
            <a:ext cx="6392" cy="581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4427984" y="4616422"/>
            <a:ext cx="1100" cy="2111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4499992" y="4721999"/>
            <a:ext cx="1656184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6670180" y="5987730"/>
            <a:ext cx="309073" cy="5641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01427">
            <a:off x="6119995" y="5069700"/>
            <a:ext cx="540229" cy="95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025773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(28)</a:t>
                </a:r>
                <a:endParaRPr lang="ar-IQ" sz="2400" b="1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A hose and nozzle discharge a horizontal water jet against a nearby vertical plane as shown in the figure below. The flow rate of water is 0.025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sz="2200" b="0" i="1" smtClean="0">
                        <a:latin typeface="Cambria Math"/>
                      </a:rPr>
                      <m:t>/</m:t>
                    </m:r>
                    <m:r>
                      <a:rPr lang="en-US" sz="2200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 and the diameter of the nozzle tip is 30 mm. Find the horizontal force necessary to hold the plate in place.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(Ans. 884 </a:t>
                </a:r>
                <a:r>
                  <a:rPr lang="en-US" sz="2200" dirty="0" err="1" smtClean="0">
                    <a:solidFill>
                      <a:srgbClr val="FF0000"/>
                    </a:solidFill>
                    <a:latin typeface="+mj-lt"/>
                  </a:rPr>
                  <a:t>kN</a:t>
                </a: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)</a:t>
                </a:r>
                <a:endParaRPr lang="en-US" sz="2200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2677656"/>
              </a:xfrm>
              <a:prstGeom prst="rect">
                <a:avLst/>
              </a:prstGeom>
              <a:blipFill>
                <a:blip r:embed="rId4"/>
                <a:stretch>
                  <a:fillRect l="-1093" t="-1822" r="-956" b="-3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943659" y="3840321"/>
            <a:ext cx="852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3.04 m</a:t>
            </a:r>
            <a:endParaRPr lang="en-US" b="1" dirty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304" y="2420888"/>
            <a:ext cx="6300192" cy="220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472678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7504" y="116632"/>
                <a:ext cx="8928992" cy="23391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rtl="0"/>
                <a:r>
                  <a:rPr lang="en-US" sz="2400" b="1" dirty="0" smtClean="0">
                    <a:latin typeface="+mj-lt"/>
                  </a:rPr>
                  <a:t>Homework</a:t>
                </a:r>
                <a:endParaRPr lang="en-US" sz="2400" b="1" dirty="0">
                  <a:latin typeface="+mj-lt"/>
                </a:endParaRPr>
              </a:p>
              <a:p>
                <a:pPr algn="just" rtl="0"/>
                <a:r>
                  <a:rPr lang="en-US" sz="2400" b="1" dirty="0" smtClean="0">
                    <a:latin typeface="+mj-lt"/>
                  </a:rPr>
                  <a:t>Example (29)</a:t>
                </a:r>
                <a:endParaRPr lang="ar-IQ" sz="2400" b="1" dirty="0">
                  <a:latin typeface="+mj-lt"/>
                </a:endParaRP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latin typeface="+mj-lt"/>
                  </a:rPr>
                  <a:t>A jet of water having a velocity of 10 m/s and a flow rate 60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𝑙</m:t>
                    </m:r>
                    <m:r>
                      <a:rPr lang="en-US" sz="2200" b="0" i="1" smtClean="0">
                        <a:latin typeface="Cambria Math"/>
                      </a:rPr>
                      <m:t>/</m:t>
                    </m:r>
                    <m:r>
                      <a:rPr lang="en-US" sz="2200" b="0" i="1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sz="2200" dirty="0" smtClean="0">
                    <a:latin typeface="+mj-lt"/>
                  </a:rPr>
                  <a:t> is deflected through a right angle as shown below. Determine the reaction on the chute. Neglect the friction of the chute.</a:t>
                </a:r>
              </a:p>
              <a:p>
                <a:pPr algn="just" rtl="0">
                  <a:spcAft>
                    <a:spcPts val="1200"/>
                  </a:spcAft>
                </a:pPr>
                <a:r>
                  <a:rPr lang="en-US" sz="2200" dirty="0" smtClean="0">
                    <a:solidFill>
                      <a:srgbClr val="FF0000"/>
                    </a:solidFill>
                    <a:latin typeface="+mj-lt"/>
                  </a:rPr>
                  <a:t>(Ans. 849kN and 75⁰)</a:t>
                </a:r>
                <a:endParaRPr lang="en-US" sz="2200" dirty="0">
                  <a:solidFill>
                    <a:srgbClr val="FF000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6632"/>
                <a:ext cx="8928992" cy="2339102"/>
              </a:xfrm>
              <a:prstGeom prst="rect">
                <a:avLst/>
              </a:prstGeom>
              <a:blipFill>
                <a:blip r:embed="rId4"/>
                <a:stretch>
                  <a:fillRect l="-1093" t="-2083" r="-956" b="-44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03" y="2132856"/>
            <a:ext cx="528225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153063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4624"/>
            <a:ext cx="892899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/>
            <a:r>
              <a:rPr lang="en-US" sz="2400" b="1" dirty="0" smtClean="0">
                <a:latin typeface="+mj-lt"/>
              </a:rPr>
              <a:t>Example (30)</a:t>
            </a:r>
          </a:p>
          <a:p>
            <a:pPr algn="just" rtl="0"/>
            <a:r>
              <a:rPr lang="en-US" sz="2200" dirty="0" smtClean="0">
                <a:latin typeface="+mj-lt"/>
              </a:rPr>
              <a:t>The water jet shown in the figure, moving at 45 </a:t>
            </a:r>
            <a:r>
              <a:rPr lang="en-US" sz="2200" dirty="0" err="1" smtClean="0">
                <a:latin typeface="+mj-lt"/>
              </a:rPr>
              <a:t>ft</a:t>
            </a:r>
            <a:r>
              <a:rPr lang="en-US" sz="2200" dirty="0" smtClean="0">
                <a:latin typeface="+mj-lt"/>
              </a:rPr>
              <a:t>/s, is split so that one-third of the water moves toward A. Calculate the magnitude and direction of the force on the stationary splitter. Assume </a:t>
            </a:r>
            <a:r>
              <a:rPr lang="en-US" sz="2200" b="1" u="sng" dirty="0" smtClean="0">
                <a:solidFill>
                  <a:srgbClr val="FF0000"/>
                </a:solidFill>
                <a:latin typeface="+mj-lt"/>
              </a:rPr>
              <a:t>ideal flow </a:t>
            </a:r>
            <a:r>
              <a:rPr lang="en-US" sz="2200" dirty="0" smtClean="0">
                <a:latin typeface="+mj-lt"/>
              </a:rPr>
              <a:t>in a horizontal plane.</a:t>
            </a:r>
          </a:p>
          <a:p>
            <a:pPr algn="just" rtl="0"/>
            <a:r>
              <a:rPr lang="ar-IQ" sz="2200" dirty="0" smtClean="0">
                <a:latin typeface="+mj-lt"/>
              </a:rPr>
              <a:t> </a:t>
            </a:r>
            <a:endParaRPr lang="en-US" sz="2200" dirty="0" smtClean="0">
              <a:latin typeface="+mj-lt"/>
            </a:endParaRPr>
          </a:p>
          <a:p>
            <a:pPr algn="just" rtl="0"/>
            <a:endParaRPr lang="en-US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ar-IQ" sz="2200" dirty="0" smtClean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  <a:p>
            <a:pPr algn="just" rtl="0"/>
            <a:endParaRPr lang="en-US" sz="2200" dirty="0"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496" y="1628800"/>
            <a:ext cx="3888432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0" y="2996952"/>
            <a:ext cx="5472608" cy="371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29503"/>
      </p:ext>
    </p:extLst>
  </p:cSld>
  <p:clrMapOvr>
    <a:masterClrMapping/>
  </p:clrMapOvr>
  <p:transition>
    <p:dissolve/>
    <p:sndAc>
      <p:stSnd>
        <p:snd r:embed="rId3" name="arrow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4237</TotalTime>
  <Words>341</Words>
  <Application>Microsoft Office PowerPoint</Application>
  <PresentationFormat>On-screen Show (4:3)</PresentationFormat>
  <Paragraphs>57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Cambria Math</vt:lpstr>
      <vt:lpstr>Constantia</vt:lpstr>
      <vt:lpstr>Majalla UI</vt:lpstr>
      <vt:lpstr>Times New Roman</vt:lpstr>
      <vt:lpstr>Traditional Arabic</vt:lpstr>
      <vt:lpstr>Wingdings 2</vt:lpstr>
      <vt:lpstr>Flow</vt:lpstr>
      <vt:lpstr>FLUID MECHANICS CHAPTER- 4 / FLUID Dynamic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lenovo</cp:lastModifiedBy>
  <cp:revision>363</cp:revision>
  <dcterms:created xsi:type="dcterms:W3CDTF">2012-04-06T10:32:00Z</dcterms:created>
  <dcterms:modified xsi:type="dcterms:W3CDTF">2018-01-14T09:49:04Z</dcterms:modified>
</cp:coreProperties>
</file>